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sldIdLst>
    <p:sldId id="256" r:id="rId2"/>
    <p:sldId id="271" r:id="rId3"/>
    <p:sldId id="283" r:id="rId4"/>
    <p:sldId id="296" r:id="rId5"/>
    <p:sldId id="295" r:id="rId6"/>
    <p:sldId id="284" r:id="rId7"/>
    <p:sldId id="294" r:id="rId8"/>
    <p:sldId id="285" r:id="rId9"/>
    <p:sldId id="286" r:id="rId10"/>
    <p:sldId id="288" r:id="rId11"/>
    <p:sldId id="287" r:id="rId12"/>
    <p:sldId id="289" r:id="rId13"/>
    <p:sldId id="293" r:id="rId14"/>
    <p:sldId id="290" r:id="rId15"/>
    <p:sldId id="291" r:id="rId16"/>
    <p:sldId id="297" r:id="rId17"/>
    <p:sldId id="281" r:id="rId18"/>
    <p:sldId id="26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52" autoAdjust="0"/>
    <p:restoredTop sz="94660"/>
  </p:normalViewPr>
  <p:slideViewPr>
    <p:cSldViewPr snapToGrid="0">
      <p:cViewPr varScale="1">
        <p:scale>
          <a:sx n="82" d="100"/>
          <a:sy n="82" d="100"/>
        </p:scale>
        <p:origin x="259" y="48"/>
      </p:cViewPr>
      <p:guideLst>
        <p:guide orient="horz" pos="215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0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quadBezTo>
                  <a:pt x="1333" y="380"/>
                  <a:pt x="1333" y="380"/>
                </a:quad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quadBezTo>
                  <a:pt x="1090" y="1298"/>
                  <a:pt x="1090" y="1298"/>
                </a:quad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/>
          </a:ln>
          <a:effectLst/>
        </p:spPr>
        <p:txBody>
          <a:bodyPr vert="horz" lIns="91440" tIns="45720" rIns="91440" bIns="4572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/>
            </a:pPr>
            <a:endParaRPr lang="en-US" sz="1600" cap="all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2020" y="3227265"/>
            <a:ext cx="3852041" cy="1834056"/>
          </a:xfrm>
        </p:spPr>
        <p:txBody>
          <a:bodyPr vert="horz" lIns="91440" tIns="45720" rIns="91440" bIns="45720">
            <a:normAutofit/>
          </a:bodyPr>
          <a:lstStyle/>
          <a:p>
            <a:pPr latinLnBrk="0">
              <a:defRPr/>
            </a:pPr>
            <a:r>
              <a:rPr lang="en-US" altLang="ko-KR" sz="4000" b="1" kern="1200">
                <a:ea typeface="맑은 고딕"/>
              </a:rPr>
              <a:t> </a:t>
            </a:r>
            <a:r>
              <a:rPr lang="ko-KR" altLang="en-US" sz="4000" b="1" kern="1200">
                <a:ea typeface="맑은 고딕"/>
              </a:rPr>
              <a:t>무인 의류 점포를 위한  </a:t>
            </a:r>
            <a:r>
              <a:rPr lang="en-US" altLang="ko-KR" sz="4000" b="1" kern="1200">
                <a:ea typeface="맑은 고딕"/>
              </a:rPr>
              <a:t>KIOSK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82910" y="5620351"/>
            <a:ext cx="4330262" cy="683284"/>
          </a:xfrm>
        </p:spPr>
        <p:txBody>
          <a:bodyPr vert="horz" lIns="91440" tIns="45720" rIns="91440" bIns="45720">
            <a:normAutofit/>
          </a:bodyPr>
          <a:lstStyle/>
          <a:p>
            <a:pPr latinLnBrk="0">
              <a:defRPr/>
            </a:pPr>
            <a:r>
              <a:rPr lang="en-US" altLang="ko-KR" sz="2000" b="1">
                <a:ea typeface="맑은 고딕"/>
              </a:rPr>
              <a:t> 2019036005 </a:t>
            </a:r>
            <a:r>
              <a:rPr lang="ko-KR" altLang="en-US" sz="2000" b="1">
                <a:ea typeface="맑은 고딕"/>
              </a:rPr>
              <a:t>조강식</a:t>
            </a:r>
            <a:endParaRPr lang="en-US" altLang="ko-KR" sz="2000" b="1">
              <a:ea typeface="맑은 고딕"/>
            </a:endParaRPr>
          </a:p>
        </p:txBody>
      </p:sp>
      <p:cxnSp>
        <p:nvCxnSpPr>
          <p:cNvPr id="62" name="Straight Connector 6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AA0A45C-E298-D260-0884-29D74F3A4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000" b="1" dirty="0"/>
              <a:t>영수증과　세금　１０％　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2A8B97-BDAD-1F47-7C4C-40DEEEA3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" y="1482713"/>
            <a:ext cx="4768263" cy="5010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BCB5C3-68CD-03EA-1401-69B9A6BFE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369" y="1512099"/>
            <a:ext cx="5654530" cy="498077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CC25CEC-8CF7-F197-F5C7-A95A93ECF62C}"/>
              </a:ext>
            </a:extLst>
          </p:cNvPr>
          <p:cNvSpPr/>
          <p:nvPr/>
        </p:nvSpPr>
        <p:spPr>
          <a:xfrm>
            <a:off x="5187820" y="3429000"/>
            <a:ext cx="1167802" cy="1087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F8599002-AAB0-64A8-1721-E88B7D29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b="1" spc="-300" dirty="0"/>
              <a:t>예약</a:t>
            </a:r>
            <a:r>
              <a:rPr lang="ko-KR" altLang="en-US" b="1" dirty="0"/>
              <a:t> 기능 내부 </a:t>
            </a:r>
            <a:r>
              <a:rPr lang="ko-KR" altLang="en-US" b="1" dirty="0" err="1"/>
              <a:t>ｘｌｘｓ</a:t>
            </a:r>
            <a:r>
              <a:rPr lang="ko-KR" altLang="en-US" b="1" dirty="0"/>
              <a:t> 파일에 저장</a:t>
            </a:r>
            <a:br>
              <a:rPr lang="en-US" altLang="ko-KR" b="1" dirty="0"/>
            </a:b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ABB14E-201D-3D1F-6F96-465995CF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93" y="1690687"/>
            <a:ext cx="5281119" cy="46336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95FB2-3F94-30ED-E585-F2C8F847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78" y="1673217"/>
            <a:ext cx="4979043" cy="46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75EAF25-FCFE-5C23-11B9-6F962635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b="1" dirty="0"/>
              <a:t>판매량　확인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27E1C-8A93-A168-5950-8D61C8203B67}"/>
              </a:ext>
            </a:extLst>
          </p:cNvPr>
          <p:cNvSpPr txBox="1">
            <a:spLocks/>
          </p:cNvSpPr>
          <p:nvPr/>
        </p:nvSpPr>
        <p:spPr>
          <a:xfrm>
            <a:off x="6172200" y="1576874"/>
            <a:ext cx="5181600" cy="3966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DbPeriod"/>
            </a:pPr>
            <a:r>
              <a:rPr lang="ko-KR" altLang="en-US" b="1" dirty="0"/>
              <a:t>의류　선택</a:t>
            </a:r>
            <a:endParaRPr lang="en-US" altLang="ko-KR" b="1" dirty="0"/>
          </a:p>
          <a:p>
            <a:pPr marL="514350" indent="-514350">
              <a:buFont typeface="Arial" panose="020B0604020202020204" pitchFamily="34" charset="0"/>
              <a:buAutoNum type="arabicDbPeriod"/>
            </a:pPr>
            <a:endParaRPr lang="en-US" altLang="ko-KR" b="1" dirty="0"/>
          </a:p>
          <a:p>
            <a:pPr marL="514350" indent="-514350">
              <a:buFont typeface="Arial" panose="020B0604020202020204" pitchFamily="34" charset="0"/>
              <a:buAutoNum type="arabicDbPeriod"/>
            </a:pPr>
            <a:r>
              <a:rPr lang="ko-KR" altLang="en-US" b="1" dirty="0"/>
              <a:t>예약</a:t>
            </a:r>
            <a:endParaRPr lang="en-US" altLang="ko-KR" b="1" dirty="0"/>
          </a:p>
          <a:p>
            <a:pPr marL="514350" indent="-514350">
              <a:buFont typeface="Arial" panose="020B0604020202020204" pitchFamily="34" charset="0"/>
              <a:buAutoNum type="arabicDbPeriod"/>
            </a:pPr>
            <a:endParaRPr lang="en-US" altLang="ko-KR" b="1" dirty="0"/>
          </a:p>
          <a:p>
            <a:pPr marL="514350" indent="-514350">
              <a:buFont typeface="Arial" panose="020B0604020202020204" pitchFamily="34" charset="0"/>
              <a:buAutoNum type="arabicDbPeriod"/>
            </a:pPr>
            <a:r>
              <a:rPr lang="ko-KR" altLang="en-US" b="1" dirty="0"/>
              <a:t>오늘　판매량　선택</a:t>
            </a:r>
            <a:endParaRPr lang="en-US" altLang="ko-KR" b="1" dirty="0"/>
          </a:p>
          <a:p>
            <a:pPr marL="514350" indent="-514350">
              <a:buFont typeface="Arial" panose="020B0604020202020204" pitchFamily="34" charset="0"/>
              <a:buAutoNum type="arabicDbPeriod"/>
            </a:pPr>
            <a:endParaRPr lang="en-US" b="1" dirty="0"/>
          </a:p>
          <a:p>
            <a:pPr marL="514350" indent="-514350">
              <a:buFont typeface="Arial" panose="020B0604020202020204" pitchFamily="34" charset="0"/>
              <a:buAutoNum type="arabicDbPeriod"/>
            </a:pPr>
            <a:r>
              <a:rPr lang="ko-KR" altLang="en-US" b="1" dirty="0"/>
              <a:t>매일 초기화 </a:t>
            </a:r>
            <a:endParaRPr lang="en-US" altLang="ko-KR" b="1" dirty="0"/>
          </a:p>
          <a:p>
            <a:pPr marL="514350" indent="-514350">
              <a:buFont typeface="Arial" panose="020B0604020202020204" pitchFamily="34" charset="0"/>
              <a:buAutoNum type="arabicDbPeriod"/>
            </a:pPr>
            <a:endParaRPr lang="en-US" b="1" dirty="0"/>
          </a:p>
          <a:p>
            <a:pPr marL="514350" indent="-514350">
              <a:buFont typeface="Arial" panose="020B0604020202020204" pitchFamily="34" charset="0"/>
              <a:buAutoNum type="arabicDbPeriod"/>
            </a:pPr>
            <a:r>
              <a:rPr lang="ko-KR" altLang="en-US" b="1" dirty="0"/>
              <a:t>당일 판매량만 확인 가능</a:t>
            </a:r>
            <a:endParaRPr 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21FEB7-505C-33F2-1DEE-5E98B064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85" y="1576874"/>
            <a:ext cx="5181599" cy="484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0580BDA-A6D2-1E5A-4E92-5D6B9140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ko-KR" altLang="en-US" b="1" dirty="0"/>
              <a:t>처음 화면 </a:t>
            </a:r>
            <a:r>
              <a:rPr lang="en-US" altLang="ko-KR" b="1" dirty="0"/>
              <a:t>- </a:t>
            </a:r>
            <a:r>
              <a:rPr lang="ko-KR" altLang="en-US" b="1" dirty="0"/>
              <a:t> 리셋 기능 </a:t>
            </a:r>
            <a:br>
              <a:rPr lang="en-US" altLang="ko-KR" b="1" dirty="0"/>
            </a:br>
            <a:r>
              <a:rPr lang="en-US" altLang="ko-KR" b="1" dirty="0"/>
              <a:t> (+ </a:t>
            </a:r>
            <a:r>
              <a:rPr lang="ko-KR" altLang="en-US" b="1" dirty="0"/>
              <a:t>옷 사진이 나오는 창 초기화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898005-5469-2C4B-3B9B-CEE99ACE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40" y="1971675"/>
            <a:ext cx="4952959" cy="4305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61AE0A-EAA9-F309-D863-006F04E0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731" y="1971675"/>
            <a:ext cx="5279328" cy="43053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DC97E6A-50FA-13FD-52E5-CF3B88C28B06}"/>
              </a:ext>
            </a:extLst>
          </p:cNvPr>
          <p:cNvSpPr/>
          <p:nvPr/>
        </p:nvSpPr>
        <p:spPr>
          <a:xfrm>
            <a:off x="5295899" y="3429000"/>
            <a:ext cx="1167802" cy="1087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C52ED7-C5CD-8DB2-384F-7268F44A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53" y="1690688"/>
            <a:ext cx="9567640" cy="4788812"/>
          </a:xfrm>
          <a:prstGeom prst="rect">
            <a:avLst/>
          </a:prstGeom>
        </p:spPr>
      </p:pic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0580BDA-A6D2-1E5A-4E92-5D6B9140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ko-KR" altLang="en-US" b="1" dirty="0"/>
              <a:t>종료 버튼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A45BEA6-A147-DB79-C87E-CF932B489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8705" y="1660758"/>
            <a:ext cx="10340037" cy="4618743"/>
          </a:xfrm>
        </p:spPr>
      </p:pic>
    </p:spTree>
    <p:extLst>
      <p:ext uri="{BB962C8B-B14F-4D97-AF65-F5344CB8AC3E}">
        <p14:creationId xmlns:p14="http://schemas.microsoft.com/office/powerpoint/2010/main" val="413871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4C483E28-7F0E-DC16-EBD9-0C042D27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385058"/>
            <a:ext cx="10900618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4100" b="1" dirty="0">
                <a:solidFill>
                  <a:schemeClr val="dk1"/>
                </a:solidFill>
                <a:ea typeface="맑은 고딕"/>
              </a:rPr>
              <a:t>2. </a:t>
            </a:r>
            <a:r>
              <a:rPr lang="ko-KR" altLang="en-US" sz="4100" b="1" dirty="0">
                <a:solidFill>
                  <a:schemeClr val="dk1"/>
                </a:solidFill>
                <a:ea typeface="맑은 고딕"/>
              </a:rPr>
              <a:t>구현 예정이 였던　기능</a:t>
            </a:r>
            <a:br>
              <a:rPr lang="en-US" altLang="ko-KR" sz="4100" b="1" dirty="0">
                <a:solidFill>
                  <a:schemeClr val="dk1"/>
                </a:solidFill>
                <a:ea typeface="맑은 고딕"/>
              </a:rPr>
            </a:br>
            <a:endParaRPr lang="ko-KR" altLang="en-US" sz="4100" b="1" dirty="0">
              <a:solidFill>
                <a:schemeClr val="dk1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F18C4-5398-099E-7A2D-130F70F7C4CC}"/>
              </a:ext>
            </a:extLst>
          </p:cNvPr>
          <p:cNvSpPr txBox="1"/>
          <p:nvPr/>
        </p:nvSpPr>
        <p:spPr>
          <a:xfrm>
            <a:off x="870204" y="2096701"/>
            <a:ext cx="923544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3200" dirty="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3200" dirty="0">
                <a:solidFill>
                  <a:srgbClr val="FF0000"/>
                </a:solidFill>
              </a:rPr>
              <a:t> 여성　의류</a:t>
            </a:r>
            <a:r>
              <a:rPr lang="en-US" altLang="ko-KR" sz="3200" dirty="0">
                <a:solidFill>
                  <a:srgbClr val="FF0000"/>
                </a:solidFill>
              </a:rPr>
              <a:t> GUI </a:t>
            </a:r>
          </a:p>
          <a:p>
            <a:pPr marL="285750" indent="-285750">
              <a:buFont typeface="Wingdings"/>
              <a:buChar char="l"/>
              <a:defRPr/>
            </a:pPr>
            <a:endParaRPr lang="en-US" altLang="ko-KR" sz="3200" dirty="0">
              <a:solidFill>
                <a:srgbClr val="FF0000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3200" dirty="0">
                <a:solidFill>
                  <a:srgbClr val="FF0000"/>
                </a:solidFill>
              </a:rPr>
              <a:t> ＧＵＩ　간편화</a:t>
            </a:r>
            <a:endParaRPr lang="en-US" altLang="ko-KR" sz="3200" dirty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ko-KR" sz="3200" dirty="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3200" dirty="0">
                <a:solidFill>
                  <a:schemeClr val="dk1"/>
                </a:solidFill>
              </a:rPr>
              <a:t> ＤＢ 공부 및 구현</a:t>
            </a:r>
            <a:r>
              <a:rPr lang="en-US" altLang="ko-KR" sz="3200" dirty="0">
                <a:solidFill>
                  <a:schemeClr val="dk1"/>
                </a:solidFill>
              </a:rPr>
              <a:t> (</a:t>
            </a:r>
            <a:r>
              <a:rPr lang="ko-KR" altLang="en-US" sz="3200" dirty="0">
                <a:solidFill>
                  <a:schemeClr val="dk1"/>
                </a:solidFill>
              </a:rPr>
              <a:t>여름방학</a:t>
            </a:r>
            <a:r>
              <a:rPr lang="en-US" altLang="ko-KR" sz="3200" dirty="0">
                <a:solidFill>
                  <a:schemeClr val="dk1"/>
                </a:solidFill>
              </a:rPr>
              <a:t>)</a:t>
            </a:r>
          </a:p>
          <a:p>
            <a:pPr marL="285750" indent="-285750">
              <a:buFont typeface="Wingdings"/>
              <a:buChar char="l"/>
              <a:defRPr/>
            </a:pPr>
            <a:endParaRPr lang="en-US" altLang="ko-KR" sz="3200" dirty="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r>
              <a:rPr lang="en-US" altLang="ko-KR" sz="3200" dirty="0">
                <a:solidFill>
                  <a:srgbClr val="FF0000"/>
                </a:solidFill>
              </a:rPr>
              <a:t> GUI</a:t>
            </a:r>
            <a:r>
              <a:rPr lang="ko-KR" altLang="en-US" sz="3200" dirty="0">
                <a:solidFill>
                  <a:srgbClr val="FF0000"/>
                </a:solidFill>
              </a:rPr>
              <a:t>에 의류 사진 추가 </a:t>
            </a:r>
            <a:r>
              <a:rPr lang="en-US" altLang="ko-KR" sz="3200" dirty="0">
                <a:solidFill>
                  <a:srgbClr val="FF0000"/>
                </a:solidFill>
              </a:rPr>
              <a:t>(</a:t>
            </a:r>
            <a:r>
              <a:rPr lang="ko-KR" altLang="en-US" sz="3200" dirty="0">
                <a:solidFill>
                  <a:srgbClr val="FF0000"/>
                </a:solidFill>
              </a:rPr>
              <a:t>여름방학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Wingdings"/>
              <a:buChar char="l"/>
              <a:defRPr/>
            </a:pPr>
            <a:endParaRPr lang="en-US" altLang="ko-KR" sz="3200" dirty="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en-US" altLang="ko-KR" sz="3200" dirty="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ko-KR" altLang="en-US" sz="3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0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4C483E28-7F0E-DC16-EBD9-0C042D27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385058"/>
            <a:ext cx="10900618" cy="1325563"/>
          </a:xfrm>
        </p:spPr>
        <p:txBody>
          <a:bodyPr anchor="ctr">
            <a:normAutofit fontScale="90000"/>
          </a:bodyPr>
          <a:lstStyle/>
          <a:p>
            <a:pPr lvl="0">
              <a:defRPr/>
            </a:pPr>
            <a:r>
              <a:rPr lang="ko-KR" altLang="en-US" sz="4100" b="1" dirty="0">
                <a:solidFill>
                  <a:schemeClr val="dk1"/>
                </a:solidFill>
                <a:ea typeface="맑은 고딕"/>
              </a:rPr>
              <a:t>구동 영상</a:t>
            </a:r>
            <a:br>
              <a:rPr lang="en-US" altLang="ko-KR" sz="4100" b="1" dirty="0">
                <a:solidFill>
                  <a:schemeClr val="dk1"/>
                </a:solidFill>
                <a:ea typeface="맑은 고딕"/>
              </a:rPr>
            </a:br>
            <a:br>
              <a:rPr lang="en-US" altLang="ko-KR" sz="4100" b="1" dirty="0">
                <a:solidFill>
                  <a:schemeClr val="dk1"/>
                </a:solidFill>
                <a:ea typeface="맑은 고딕"/>
              </a:rPr>
            </a:br>
            <a:endParaRPr lang="ko-KR" altLang="en-US" sz="4100" b="1" dirty="0">
              <a:solidFill>
                <a:schemeClr val="dk1"/>
              </a:solidFill>
              <a:ea typeface="맑은 고딕"/>
            </a:endParaRPr>
          </a:p>
        </p:txBody>
      </p:sp>
      <p:pic>
        <p:nvPicPr>
          <p:cNvPr id="2" name="2023-05-18 01-28-53">
            <a:hlinkClick r:id="" action="ppaction://media"/>
            <a:extLst>
              <a:ext uri="{FF2B5EF4-FFF2-40B4-BE49-F238E27FC236}">
                <a16:creationId xmlns:a16="http://schemas.microsoft.com/office/drawing/2014/main" id="{3C433785-E24C-D1ED-823A-39ECA8E7F5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9" end="33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33" y="852078"/>
            <a:ext cx="12192000" cy="61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F34EF5D-E77D-8552-A81A-5A6CC3FC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가디언　보고서</a:t>
            </a:r>
            <a:endParaRPr 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1E095-52B2-5D6F-8368-44650BAD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60" y="1417793"/>
            <a:ext cx="8039797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D30DA-40C9-11CF-4F0C-00D6BEA2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32" y="235469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253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8564" y="152400"/>
            <a:ext cx="9833548" cy="1034103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ko-KR" altLang="en-US" sz="5400" b="1">
                <a:solidFill>
                  <a:schemeClr val="tx2"/>
                </a:solidFill>
                <a:ea typeface="맑은 고딕"/>
              </a:rPr>
              <a:t>목차</a:t>
            </a:r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5105" y="1286605"/>
            <a:ext cx="9833548" cy="3736853"/>
          </a:xfrm>
        </p:spPr>
        <p:txBody>
          <a:bodyPr vert="horz" lIns="91440" tIns="45720" rIns="91440" bIns="45720" anchor="t">
            <a:noAutofit/>
          </a:bodyPr>
          <a:lstStyle/>
          <a:p>
            <a:pPr marL="0" indent="0">
              <a:buNone/>
              <a:defRPr/>
            </a:pPr>
            <a:r>
              <a:rPr lang="en-US" altLang="ko-KR" sz="3600" b="1" dirty="0">
                <a:solidFill>
                  <a:schemeClr val="tx2"/>
                </a:solidFill>
                <a:ea typeface="맑은 고딕"/>
              </a:rPr>
              <a:t>1.</a:t>
            </a:r>
            <a:r>
              <a:rPr lang="ko-KR" altLang="en-US" sz="3600" b="1" dirty="0">
                <a:solidFill>
                  <a:schemeClr val="tx2"/>
                </a:solidFill>
                <a:ea typeface="맑은 고딕"/>
              </a:rPr>
              <a:t> 구현된 기능</a:t>
            </a:r>
          </a:p>
          <a:p>
            <a:pPr marL="0" indent="0">
              <a:buNone/>
              <a:defRPr/>
            </a:pP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3600" b="1" dirty="0">
                <a:solidFill>
                  <a:schemeClr val="tx2"/>
                </a:solidFill>
                <a:ea typeface="맑은 고딕"/>
              </a:rPr>
              <a:t>2. </a:t>
            </a:r>
            <a:r>
              <a:rPr lang="ko-KR" altLang="en-US" sz="3600" b="1" dirty="0">
                <a:solidFill>
                  <a:schemeClr val="tx2"/>
                </a:solidFill>
                <a:ea typeface="맑은 고딕"/>
              </a:rPr>
              <a:t>구현할 기능</a:t>
            </a:r>
          </a:p>
          <a:p>
            <a:pPr marL="457200" indent="-457200">
              <a:buAutoNum type="arabicPeriod"/>
              <a:defRPr/>
            </a:pP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3600" b="1" dirty="0">
                <a:solidFill>
                  <a:schemeClr val="tx2"/>
                </a:solidFill>
                <a:ea typeface="맑은 고딕"/>
              </a:rPr>
              <a:t>3. </a:t>
            </a:r>
            <a:r>
              <a:rPr lang="ko-KR" altLang="en-US" sz="3600" b="1" dirty="0">
                <a:solidFill>
                  <a:schemeClr val="tx2"/>
                </a:solidFill>
                <a:ea typeface="맑은 고딕"/>
              </a:rPr>
              <a:t>가디언 보고서 </a:t>
            </a: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3600" b="1" dirty="0">
              <a:solidFill>
                <a:schemeClr val="tx2"/>
              </a:solidFill>
              <a:ea typeface="맑은 고딕"/>
            </a:endParaRPr>
          </a:p>
          <a:p>
            <a:pPr marL="457200" indent="-457200">
              <a:buAutoNum type="arabicPeriod"/>
              <a:defRPr/>
            </a:pP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24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2400" b="1" dirty="0">
              <a:solidFill>
                <a:schemeClr val="tx2"/>
              </a:solidFill>
              <a:ea typeface="맑은 고딕"/>
            </a:endParaRPr>
          </a:p>
        </p:txBody>
      </p: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A4E939D9-E53E-670F-BCB5-641CF3D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02" y="584524"/>
            <a:ext cx="11472242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100" b="1" dirty="0">
                <a:solidFill>
                  <a:schemeClr val="dk1"/>
                </a:solidFill>
                <a:ea typeface="맑은 고딕"/>
              </a:rPr>
              <a:t>성별 당 </a:t>
            </a:r>
            <a:r>
              <a:rPr lang="en-US" altLang="ko-KR" sz="4100" b="1" dirty="0">
                <a:solidFill>
                  <a:schemeClr val="dk1"/>
                </a:solidFill>
                <a:ea typeface="맑은 고딕"/>
              </a:rPr>
              <a:t>24 </a:t>
            </a:r>
            <a:r>
              <a:rPr lang="ko-KR" altLang="en-US" sz="4100" b="1" dirty="0">
                <a:solidFill>
                  <a:schemeClr val="dk1"/>
                </a:solidFill>
                <a:ea typeface="맑은 고딕"/>
              </a:rPr>
              <a:t>종류로 세분화</a:t>
            </a:r>
            <a:endParaRPr lang="ko-KR" altLang="en-US" sz="4100" b="1" dirty="0">
              <a:ea typeface="맑은 고딕"/>
            </a:endParaRPr>
          </a:p>
        </p:txBody>
      </p:sp>
      <p:pic>
        <p:nvPicPr>
          <p:cNvPr id="10" name="Picture 2" descr="티셔츠 아이콘 템플릿 매체 디자인 분리, 템플릿 아이콘, 티셔츠 클립 아트, 벡터 PNG, 일러스트 및 벡터 에 대한 무료 다운로드 -  Pngtree">
            <a:extLst>
              <a:ext uri="{FF2B5EF4-FFF2-40B4-BE49-F238E27FC236}">
                <a16:creationId xmlns:a16="http://schemas.microsoft.com/office/drawing/2014/main" id="{15716F52-2009-7214-3F53-314A39D13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64199" y="2141538"/>
            <a:ext cx="1080000" cy="1080000"/>
          </a:xfrm>
          <a:prstGeom prst="rect">
            <a:avLst/>
          </a:prstGeom>
          <a:noFill/>
        </p:spPr>
      </p:pic>
      <p:pic>
        <p:nvPicPr>
          <p:cNvPr id="11" name="Picture 4" descr="셔츠 아이콘 에 Selman Icons">
            <a:extLst>
              <a:ext uri="{FF2B5EF4-FFF2-40B4-BE49-F238E27FC236}">
                <a16:creationId xmlns:a16="http://schemas.microsoft.com/office/drawing/2014/main" id="{EF32C48A-FCDA-3ECC-2C84-EEBC51339016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463543" y="2144508"/>
            <a:ext cx="1080000" cy="1080000"/>
          </a:xfrm>
          <a:prstGeom prst="rect">
            <a:avLst/>
          </a:prstGeom>
          <a:noFill/>
        </p:spPr>
      </p:pic>
      <p:pic>
        <p:nvPicPr>
          <p:cNvPr id="12" name="Picture 6" descr="스웨터 아이콘 에 Selman Icons">
            <a:extLst>
              <a:ext uri="{FF2B5EF4-FFF2-40B4-BE49-F238E27FC236}">
                <a16:creationId xmlns:a16="http://schemas.microsoft.com/office/drawing/2014/main" id="{A24D400F-1506-DAE1-16B0-27A8AF4B1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462849" y="2145035"/>
            <a:ext cx="1080000" cy="1080000"/>
          </a:xfrm>
          <a:prstGeom prst="rect">
            <a:avLst/>
          </a:prstGeom>
          <a:noFill/>
        </p:spPr>
      </p:pic>
      <p:pic>
        <p:nvPicPr>
          <p:cNvPr id="13" name="Picture 8" descr="옥스포드 웨이브 슈트 팬츠 | 무료 아이콘">
            <a:extLst>
              <a:ext uri="{FF2B5EF4-FFF2-40B4-BE49-F238E27FC236}">
                <a16:creationId xmlns:a16="http://schemas.microsoft.com/office/drawing/2014/main" id="{9CD9EF06-8276-C68C-09F4-417731C2E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83689" y="3439160"/>
            <a:ext cx="1080000" cy="1080000"/>
          </a:xfrm>
          <a:prstGeom prst="rect">
            <a:avLst/>
          </a:prstGeom>
          <a:noFill/>
        </p:spPr>
      </p:pic>
      <p:pic>
        <p:nvPicPr>
          <p:cNvPr id="14" name="Picture 10" descr="반바지 아이콘 에 Selman Icons">
            <a:extLst>
              <a:ext uri="{FF2B5EF4-FFF2-40B4-BE49-F238E27FC236}">
                <a16:creationId xmlns:a16="http://schemas.microsoft.com/office/drawing/2014/main" id="{AE1A49FB-51E5-C7FC-21DB-098308C5C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449698" y="3438482"/>
            <a:ext cx="1080000" cy="1080000"/>
          </a:xfrm>
          <a:prstGeom prst="rect">
            <a:avLst/>
          </a:prstGeom>
          <a:noFill/>
        </p:spPr>
      </p:pic>
      <p:pic>
        <p:nvPicPr>
          <p:cNvPr id="15" name="Picture 4" descr="청바지 아이콘입니다. 웹에 대 한 청바지 벡터 아이콘의 개요 ...">
            <a:extLst>
              <a:ext uri="{FF2B5EF4-FFF2-40B4-BE49-F238E27FC236}">
                <a16:creationId xmlns:a16="http://schemas.microsoft.com/office/drawing/2014/main" id="{C4CDCFA3-58B6-C172-46DA-53C19CCDE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469057" y="3445799"/>
            <a:ext cx="1080000" cy="1080000"/>
          </a:xfrm>
          <a:prstGeom prst="rect">
            <a:avLst/>
          </a:prstGeom>
          <a:noFill/>
        </p:spPr>
      </p:pic>
      <p:pic>
        <p:nvPicPr>
          <p:cNvPr id="16" name="Picture 6" descr="컴퓨터 아이콘 핸드백 서류 가방, 가방, 모자, 직사각형, 액세서리 png | PNGWing">
            <a:extLst>
              <a:ext uri="{FF2B5EF4-FFF2-40B4-BE49-F238E27FC236}">
                <a16:creationId xmlns:a16="http://schemas.microsoft.com/office/drawing/2014/main" id="{52C9EBF0-7AA9-6EA4-0647-5501D4EA9E94}"/>
              </a:ext>
            </a:extLst>
          </p:cNvPr>
          <p:cNvPicPr>
            <a:picLocks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469773" y="4712136"/>
            <a:ext cx="1080000" cy="1080000"/>
          </a:xfrm>
          <a:prstGeom prst="rect">
            <a:avLst/>
          </a:prstGeom>
          <a:noFill/>
        </p:spPr>
      </p:pic>
      <p:pic>
        <p:nvPicPr>
          <p:cNvPr id="17" name="Picture 8" descr="의류 신발 패션 컴퓨터 아이콘 탑, 다른 사람, 각도, 모자 png | PNGEgg">
            <a:extLst>
              <a:ext uri="{FF2B5EF4-FFF2-40B4-BE49-F238E27FC236}">
                <a16:creationId xmlns:a16="http://schemas.microsoft.com/office/drawing/2014/main" id="{8E49F068-7D66-54B3-5608-4EDC85E40430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2470573" y="4712136"/>
            <a:ext cx="1080000" cy="1080000"/>
          </a:xfrm>
          <a:prstGeom prst="rect">
            <a:avLst/>
          </a:prstGeom>
          <a:noFill/>
        </p:spPr>
      </p:pic>
      <p:pic>
        <p:nvPicPr>
          <p:cNvPr id="18" name="Picture 10" descr="모자 아이콘 에 Selman Icons">
            <a:extLst>
              <a:ext uri="{FF2B5EF4-FFF2-40B4-BE49-F238E27FC236}">
                <a16:creationId xmlns:a16="http://schemas.microsoft.com/office/drawing/2014/main" id="{38125741-2B81-EBA6-3309-E120FD7A4670}"/>
              </a:ext>
            </a:extLst>
          </p:cNvPr>
          <p:cNvPicPr>
            <a:picLocks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3472729" y="4712136"/>
            <a:ext cx="1080000" cy="1080000"/>
          </a:xfrm>
          <a:prstGeom prst="rect">
            <a:avLst/>
          </a:prstGeom>
          <a:noFill/>
        </p:spPr>
      </p:pic>
      <p:pic>
        <p:nvPicPr>
          <p:cNvPr id="19" name="Picture 12" descr="여자 티셔츠 벡터 아이콘입니다. 흑백 셔츠 그림입니다. 단색 선형 의류 아이콘. 로열티 무료 사진, 그림, 이미지 그리고  스톡포토그래피. Image 78690747.">
            <a:extLst>
              <a:ext uri="{FF2B5EF4-FFF2-40B4-BE49-F238E27FC236}">
                <a16:creationId xmlns:a16="http://schemas.microsoft.com/office/drawing/2014/main" id="{02ADB3A8-10CC-2982-812F-FB323B6E7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7578033" y="2131378"/>
            <a:ext cx="1080000" cy="1080000"/>
          </a:xfrm>
          <a:prstGeom prst="rect">
            <a:avLst/>
          </a:prstGeom>
          <a:noFill/>
        </p:spPr>
      </p:pic>
      <p:pic>
        <p:nvPicPr>
          <p:cNvPr id="20" name="Picture 14" descr="여자 옷 - 무료 패션개 아이콘">
            <a:extLst>
              <a:ext uri="{FF2B5EF4-FFF2-40B4-BE49-F238E27FC236}">
                <a16:creationId xmlns:a16="http://schemas.microsoft.com/office/drawing/2014/main" id="{723A3FDF-FBC7-FAB8-AC25-83F8ED61A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8649543" y="2131378"/>
            <a:ext cx="1080000" cy="1080000"/>
          </a:xfrm>
          <a:prstGeom prst="rect">
            <a:avLst/>
          </a:prstGeom>
          <a:noFill/>
        </p:spPr>
      </p:pic>
      <p:pic>
        <p:nvPicPr>
          <p:cNvPr id="22" name="Picture 18" descr="스웨터, 옷 아이콘 ui 및 ux, 스톡 일러스트 1796278600 | Shutterstock">
            <a:extLst>
              <a:ext uri="{FF2B5EF4-FFF2-40B4-BE49-F238E27FC236}">
                <a16:creationId xmlns:a16="http://schemas.microsoft.com/office/drawing/2014/main" id="{3BA52A87-1B80-F0A2-D126-2F16703F5F52}"/>
              </a:ext>
            </a:extLst>
          </p:cNvPr>
          <p:cNvPicPr>
            <a:picLocks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649259" y="2131378"/>
            <a:ext cx="1080000" cy="1080000"/>
          </a:xfrm>
          <a:prstGeom prst="rect">
            <a:avLst/>
          </a:prstGeom>
          <a:noFill/>
        </p:spPr>
      </p:pic>
      <p:pic>
        <p:nvPicPr>
          <p:cNvPr id="24" name="Picture 20" descr="치마 컴퓨터 아이콘 의류 드레스, 드레스, 패션, 여자, 공유 아이콘 png | PNGWing">
            <a:extLst>
              <a:ext uri="{FF2B5EF4-FFF2-40B4-BE49-F238E27FC236}">
                <a16:creationId xmlns:a16="http://schemas.microsoft.com/office/drawing/2014/main" id="{85C49F34-A325-B1AF-DEE3-BB7939FB3F7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578033" y="3447255"/>
            <a:ext cx="1080000" cy="1080000"/>
          </a:xfrm>
          <a:prstGeom prst="rect">
            <a:avLst/>
          </a:prstGeom>
          <a:noFill/>
        </p:spPr>
      </p:pic>
      <p:pic>
        <p:nvPicPr>
          <p:cNvPr id="30" name="Picture 26" descr="Classic Women Jeans Icon Outline Style 스톡 벡터(로열티 프리) 483407830 |  Shutterstock">
            <a:extLst>
              <a:ext uri="{FF2B5EF4-FFF2-40B4-BE49-F238E27FC236}">
                <a16:creationId xmlns:a16="http://schemas.microsoft.com/office/drawing/2014/main" id="{5379B952-17D7-B2EB-143C-9F632A84F9B1}"/>
              </a:ext>
            </a:extLst>
          </p:cNvPr>
          <p:cNvPicPr>
            <a:picLocks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8653139" y="3450776"/>
            <a:ext cx="1080000" cy="1080000"/>
          </a:xfrm>
          <a:prstGeom prst="rect">
            <a:avLst/>
          </a:prstGeom>
          <a:noFill/>
        </p:spPr>
      </p:pic>
      <p:pic>
        <p:nvPicPr>
          <p:cNvPr id="36" name="Picture 28" descr="파란색 고무 밴드가있는 짧은 보라색 여성 반바지. 여름에는 스포츠에 대 한 반바지. 여자 의류 개요 스타일에서 단일 아이콘 벡터 기호  재고 웹 일러스트입니다. 로열티 무료 사진, 그림, 이미지 그리고 스톡포토그래피. Image 74047171.">
            <a:extLst>
              <a:ext uri="{FF2B5EF4-FFF2-40B4-BE49-F238E27FC236}">
                <a16:creationId xmlns:a16="http://schemas.microsoft.com/office/drawing/2014/main" id="{052D2E74-CD96-3120-C544-8A6A13A86C8E}"/>
              </a:ext>
            </a:extLst>
          </p:cNvPr>
          <p:cNvPicPr>
            <a:picLocks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9657125" y="3450776"/>
            <a:ext cx="1080000" cy="1080000"/>
          </a:xfrm>
          <a:prstGeom prst="rect">
            <a:avLst/>
          </a:prstGeom>
          <a:noFill/>
        </p:spPr>
      </p:pic>
      <p:pic>
        <p:nvPicPr>
          <p:cNvPr id="37" name="Picture 30" descr="여자 가방 - 무료 패션개 아이콘">
            <a:extLst>
              <a:ext uri="{FF2B5EF4-FFF2-40B4-BE49-F238E27FC236}">
                <a16:creationId xmlns:a16="http://schemas.microsoft.com/office/drawing/2014/main" id="{62035448-F7A2-7210-E8F3-856DEE82E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7649153" y="4712136"/>
            <a:ext cx="1080000" cy="1080000"/>
          </a:xfrm>
          <a:prstGeom prst="rect">
            <a:avLst/>
          </a:prstGeom>
          <a:noFill/>
        </p:spPr>
      </p:pic>
      <p:pic>
        <p:nvPicPr>
          <p:cNvPr id="38" name="Picture 32" descr="여자 단화, 신발 아이콘 에 iOS7 Minimal Icons">
            <a:extLst>
              <a:ext uri="{FF2B5EF4-FFF2-40B4-BE49-F238E27FC236}">
                <a16:creationId xmlns:a16="http://schemas.microsoft.com/office/drawing/2014/main" id="{58C2BD82-7CAF-0A22-BCBE-F2C753128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8722462" y="4712136"/>
            <a:ext cx="1080000" cy="1080000"/>
          </a:xfrm>
          <a:prstGeom prst="rect">
            <a:avLst/>
          </a:prstGeom>
          <a:noFill/>
        </p:spPr>
      </p:pic>
      <p:pic>
        <p:nvPicPr>
          <p:cNvPr id="39" name="Picture 34" descr="여성 모자 - 무료 패션개 아이콘">
            <a:extLst>
              <a:ext uri="{FF2B5EF4-FFF2-40B4-BE49-F238E27FC236}">
                <a16:creationId xmlns:a16="http://schemas.microsoft.com/office/drawing/2014/main" id="{C0E35F72-97DF-93B4-B009-143410296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9802462" y="4712136"/>
            <a:ext cx="1080000" cy="1080000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DFC3C5-DB23-1336-7573-40B0D87CDCC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69774" y="1623527"/>
            <a:ext cx="3059924" cy="5512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2DEECF-4DFF-A286-5513-648B3CFBDAD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8517" y="1623527"/>
            <a:ext cx="3059923" cy="5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A4E939D9-E53E-670F-BCB5-641CF3D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45" y="63608"/>
            <a:ext cx="11472242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100" b="1" dirty="0">
                <a:ea typeface="맑은 고딕"/>
              </a:rPr>
              <a:t>프로그램 실행 후 움직임 계속 감지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8F70B50-D93D-46FA-8D19-E6CB1AF4E157}"/>
              </a:ext>
            </a:extLst>
          </p:cNvPr>
          <p:cNvSpPr txBox="1">
            <a:spLocks/>
          </p:cNvSpPr>
          <p:nvPr/>
        </p:nvSpPr>
        <p:spPr>
          <a:xfrm>
            <a:off x="660919" y="1155918"/>
            <a:ext cx="10103733" cy="71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카메라를 닫을 경우 대기하다가 사람의 얼굴이 감지되면 작동 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656F42-0FFC-A59D-0055-F7FA2D6FF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15" y="1978854"/>
            <a:ext cx="10528550" cy="42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0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A4E939D9-E53E-670F-BCB5-641CF3D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385058"/>
            <a:ext cx="10900618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41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rPr>
              <a:t>GUI </a:t>
            </a:r>
            <a:r>
              <a:rPr lang="ko-KR" altLang="en-US" sz="41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rPr>
              <a:t>간편화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704FD4-547E-F33E-7BA6-4D808768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7" y="1449364"/>
            <a:ext cx="4463390" cy="4351338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505A39-15BE-8739-EE14-4A6033E58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434" y="1449364"/>
            <a:ext cx="7136566" cy="4351338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178C16D-7EB5-5DEE-18C6-38F06CED76B1}"/>
              </a:ext>
            </a:extLst>
          </p:cNvPr>
          <p:cNvSpPr/>
          <p:nvPr/>
        </p:nvSpPr>
        <p:spPr>
          <a:xfrm>
            <a:off x="4308582" y="3328786"/>
            <a:ext cx="785443" cy="592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1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3508D7A6-B17E-19D9-CDD4-90700F63229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b="1" dirty="0"/>
              <a:t>접근 감지와 성별 구별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E5F0DE-7A31-AA7A-8BC4-143FEB91E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23" y="1526716"/>
            <a:ext cx="3164529" cy="8204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413E31-7251-2495-A639-D3057ADE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1" y="1526716"/>
            <a:ext cx="7798370" cy="8204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BEE43A-31FE-96D7-E20C-9F8B03650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01" y="2383170"/>
            <a:ext cx="11408129" cy="423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3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2818C5-C744-49B1-2184-3FD2ACDBC789}"/>
              </a:ext>
            </a:extLst>
          </p:cNvPr>
          <p:cNvSpPr txBox="1">
            <a:spLocks/>
          </p:cNvSpPr>
          <p:nvPr/>
        </p:nvSpPr>
        <p:spPr>
          <a:xfrm>
            <a:off x="838200" y="1452779"/>
            <a:ext cx="10103733" cy="71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 </a:t>
            </a:r>
            <a:r>
              <a:rPr lang="ko-KR" altLang="en-US" sz="2000" dirty="0"/>
              <a:t>체크 버튼을 누르면 옷 사진이 옆에 창에 나오고 취소 시 사진이 없어집니다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EAD48A1-7911-5B74-890E-C9EA33D29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ko-KR" altLang="en-US" b="1" dirty="0"/>
              <a:t>옷 선택 시 새로운 창에 옷 사진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4407EB-B4E2-507E-756E-8F64AB4C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166490"/>
            <a:ext cx="10309666" cy="4351338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4F84F0-2B7D-E459-CCA4-A9C925FF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0" y="2055811"/>
            <a:ext cx="11392348" cy="457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2818C5-C744-49B1-2184-3FD2ACDBC789}"/>
              </a:ext>
            </a:extLst>
          </p:cNvPr>
          <p:cNvSpPr txBox="1">
            <a:spLocks/>
          </p:cNvSpPr>
          <p:nvPr/>
        </p:nvSpPr>
        <p:spPr>
          <a:xfrm>
            <a:off x="838200" y="1452779"/>
            <a:ext cx="10103733" cy="713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원하는　의류를　체크 버튼과 리스트 박스를 통해　최대　수량　５개까지　선택</a:t>
            </a:r>
            <a:endParaRPr lang="en-US" altLang="ko-KR" sz="2000" dirty="0"/>
          </a:p>
          <a:p>
            <a:endParaRPr 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EAD48A1-7911-5B74-890E-C9EA33D29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ko-KR" altLang="en-US" b="1" dirty="0"/>
              <a:t>옷 선택　및　주문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999270-698A-1AFE-44CF-A02BEE36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7" y="1856792"/>
            <a:ext cx="11177633" cy="47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9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8672F50-42E1-F46E-13D1-4E9689C5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b="1" dirty="0"/>
              <a:t>옷 주문　후　영수증　확인 （선택 </a:t>
            </a:r>
            <a:r>
              <a:rPr lang="ko-KR" altLang="en-US" b="1" dirty="0" err="1"/>
              <a:t>ｘ</a:t>
            </a:r>
            <a:r>
              <a:rPr lang="ko-KR" altLang="en-US" b="1" dirty="0"/>
              <a:t>）</a:t>
            </a:r>
            <a:br>
              <a:rPr lang="en-US" altLang="ko-KR" b="1" dirty="0"/>
            </a:b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1F5237-3BDB-94C0-1337-C9F892B6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1567543"/>
            <a:ext cx="11446232" cy="50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174</Words>
  <Application>Microsoft Office PowerPoint</Application>
  <PresentationFormat>와이드스크린</PresentationFormat>
  <Paragraphs>47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Wingdings</vt:lpstr>
      <vt:lpstr>Office 테마</vt:lpstr>
      <vt:lpstr> 무인 의류 점포를 위한  KIOSK</vt:lpstr>
      <vt:lpstr>목차</vt:lpstr>
      <vt:lpstr>성별 당 24 종류로 세분화</vt:lpstr>
      <vt:lpstr>프로그램 실행 후 움직임 계속 감지</vt:lpstr>
      <vt:lpstr>GUI 간편화 </vt:lpstr>
      <vt:lpstr>PowerPoint 프레젠테이션</vt:lpstr>
      <vt:lpstr>옷 선택 시 새로운 창에 옷 사진 </vt:lpstr>
      <vt:lpstr>옷 선택　및　주문</vt:lpstr>
      <vt:lpstr>옷 주문　후　영수증　확인 （선택 ｘ） </vt:lpstr>
      <vt:lpstr>영수증과　세금　１０％　　</vt:lpstr>
      <vt:lpstr>예약 기능 내부 ｘｌｘｓ 파일에 저장 </vt:lpstr>
      <vt:lpstr>판매량　확인</vt:lpstr>
      <vt:lpstr>처음 화면 -  리셋 기능   (+ 옷 사진이 나오는 창 초기화)</vt:lpstr>
      <vt:lpstr>종료 버튼</vt:lpstr>
      <vt:lpstr>2. 구현 예정이 였던　기능 </vt:lpstr>
      <vt:lpstr>구동 영상  </vt:lpstr>
      <vt:lpstr>가디언　보고서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조강식</cp:lastModifiedBy>
  <cp:revision>264</cp:revision>
  <dcterms:created xsi:type="dcterms:W3CDTF">2022-10-04T03:59:53Z</dcterms:created>
  <dcterms:modified xsi:type="dcterms:W3CDTF">2023-05-17T16:35:01Z</dcterms:modified>
  <cp:version/>
</cp:coreProperties>
</file>